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723" r:id="rId1"/>
  </p:sldMasterIdLst>
  <p:notesMasterIdLst>
    <p:notesMasterId r:id="rId10"/>
  </p:notesMasterIdLst>
  <p:handoutMasterIdLst>
    <p:handoutMasterId r:id="rId11"/>
  </p:handoutMasterIdLst>
  <p:sldIdLst>
    <p:sldId id="392" r:id="rId2"/>
    <p:sldId id="461" r:id="rId3"/>
    <p:sldId id="499" r:id="rId4"/>
    <p:sldId id="488" r:id="rId5"/>
    <p:sldId id="486" r:id="rId6"/>
    <p:sldId id="454" r:id="rId7"/>
    <p:sldId id="500" r:id="rId8"/>
    <p:sldId id="495" r:id="rId9"/>
  </p:sldIdLst>
  <p:sldSz cx="9144000" cy="6858000" type="screen4x3"/>
  <p:notesSz cx="68580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rgbClr val="FFFF00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rgbClr val="FFFF00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rgbClr val="FFFF00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rgbClr val="FFFF00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rgbClr val="FFFF00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rgbClr val="FFFF00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rgbClr val="FFFF00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rgbClr val="FFFF00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rgbClr val="FFFF00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00"/>
    <a:srgbClr val="FFFF00"/>
    <a:srgbClr val="66FF33"/>
    <a:srgbClr val="74B230"/>
    <a:srgbClr val="0E0E06"/>
    <a:srgbClr val="663300"/>
    <a:srgbClr val="45441B"/>
    <a:srgbClr val="0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13721" autoAdjust="0"/>
    <p:restoredTop sz="99833" autoAdjust="0"/>
  </p:normalViewPr>
  <p:slideViewPr>
    <p:cSldViewPr>
      <p:cViewPr varScale="1">
        <p:scale>
          <a:sx n="76" d="100"/>
          <a:sy n="76" d="100"/>
        </p:scale>
        <p:origin x="-158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36" d="100"/>
          <a:sy n="36" d="100"/>
        </p:scale>
        <p:origin x="-1998" y="-78"/>
      </p:cViewPr>
      <p:guideLst>
        <p:guide orient="horz" pos="2928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79AF00-1BB9-4093-AF69-5CA3B3D3F1B2}" type="datetimeFigureOut">
              <a:rPr lang="en-US" smtClean="0"/>
              <a:pPr/>
              <a:t>7/8/2010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829675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9D6D5A-7FC8-40F0-8C32-E1ABECCEA7D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0" hangingPunct="0"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0" hangingPunct="0"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57C52A03-F359-494E-8E36-2582B433EE6A}" type="datetimeFigureOut">
              <a:rPr lang="en-US"/>
              <a:pPr>
                <a:defRPr/>
              </a:pPr>
              <a:t>7/8/2010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16425"/>
            <a:ext cx="5486400" cy="41830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0" hangingPunct="0"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829675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0" hangingPunct="0"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0B1EF244-1B92-4A16-937A-3C1CF16C556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1043495-83C7-4E9A-9A7C-7E67056826DE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7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228600" indent="-228600"/>
            <a:endParaRPr lang="en-US" b="1" dirty="0" smtClean="0"/>
          </a:p>
          <a:p>
            <a:pPr marL="228600" indent="-228600"/>
            <a:r>
              <a:rPr lang="en-US" b="1" dirty="0" smtClean="0"/>
              <a:t> I’d like to set the stage of my study with  a two minute video of one of my participants speaking about her experience with using mTechnology (mobile technology). </a:t>
            </a:r>
            <a:endParaRPr lang="en-US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7"/>
          <p:cNvSpPr txBox="1">
            <a:spLocks noGrp="1" noChangeArrowheads="1"/>
          </p:cNvSpPr>
          <p:nvPr/>
        </p:nvSpPr>
        <p:spPr bwMode="auto">
          <a:xfrm>
            <a:off x="3884613" y="8829675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0" hangingPunct="0"/>
            <a:fld id="{135C607B-116D-4CBC-97E8-E1BA50AA0A59}" type="slidenum">
              <a:rPr lang="en-US" sz="1200">
                <a:solidFill>
                  <a:schemeClr val="tx1"/>
                </a:solidFill>
              </a:rPr>
              <a:pPr algn="r" eaLnBrk="0" hangingPunct="0"/>
              <a:t>2</a:t>
            </a:fld>
            <a:endParaRPr lang="en-US" sz="1200">
              <a:solidFill>
                <a:schemeClr val="tx1"/>
              </a:solidFill>
            </a:endParaRPr>
          </a:p>
        </p:txBody>
      </p:sp>
      <p:sp>
        <p:nvSpPr>
          <p:cNvPr id="20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B1EF244-1B92-4A16-937A-3C1CF16C5563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7"/>
          <p:cNvSpPr txBox="1">
            <a:spLocks noGrp="1" noChangeArrowheads="1"/>
          </p:cNvSpPr>
          <p:nvPr/>
        </p:nvSpPr>
        <p:spPr bwMode="auto">
          <a:xfrm>
            <a:off x="3884613" y="8829675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0" hangingPunct="0"/>
            <a:fld id="{3743F5E8-8DDD-4F94-87CA-6E038473A166}" type="slidenum">
              <a:rPr lang="en-US" sz="1200">
                <a:solidFill>
                  <a:schemeClr val="tx1"/>
                </a:solidFill>
              </a:rPr>
              <a:pPr algn="r" eaLnBrk="0" hangingPunct="0"/>
              <a:t>4</a:t>
            </a:fld>
            <a:endParaRPr lang="en-US" sz="1200">
              <a:solidFill>
                <a:schemeClr val="tx1"/>
              </a:solidFill>
            </a:endParaRPr>
          </a:p>
        </p:txBody>
      </p:sp>
      <p:sp>
        <p:nvSpPr>
          <p:cNvPr id="921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16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7"/>
          <p:cNvSpPr txBox="1">
            <a:spLocks noGrp="1" noChangeArrowheads="1"/>
          </p:cNvSpPr>
          <p:nvPr/>
        </p:nvSpPr>
        <p:spPr bwMode="auto">
          <a:xfrm>
            <a:off x="3884613" y="8829675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0" hangingPunct="0"/>
            <a:fld id="{2D5A18D5-788C-46A5-905B-680CA75C1494}" type="slidenum">
              <a:rPr lang="en-US" sz="1200">
                <a:solidFill>
                  <a:schemeClr val="tx1"/>
                </a:solidFill>
              </a:rPr>
              <a:pPr algn="r" eaLnBrk="0" hangingPunct="0"/>
              <a:t>5</a:t>
            </a:fld>
            <a:endParaRPr lang="en-US" sz="1200">
              <a:solidFill>
                <a:schemeClr val="tx1"/>
              </a:solidFill>
            </a:endParaRPr>
          </a:p>
        </p:txBody>
      </p:sp>
      <p:sp>
        <p:nvSpPr>
          <p:cNvPr id="993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933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7"/>
          <p:cNvSpPr txBox="1">
            <a:spLocks noGrp="1" noChangeArrowheads="1"/>
          </p:cNvSpPr>
          <p:nvPr/>
        </p:nvSpPr>
        <p:spPr bwMode="auto">
          <a:xfrm>
            <a:off x="3884613" y="8829675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0" hangingPunct="0"/>
            <a:fld id="{9814B282-1220-4583-81E6-E1A543F7BC0B}" type="slidenum">
              <a:rPr lang="en-US" sz="1200">
                <a:solidFill>
                  <a:schemeClr val="tx1"/>
                </a:solidFill>
              </a:rPr>
              <a:pPr algn="r" eaLnBrk="0" hangingPunct="0"/>
              <a:t>6</a:t>
            </a:fld>
            <a:endParaRPr lang="en-US" sz="1200">
              <a:solidFill>
                <a:schemeClr val="tx1"/>
              </a:solidFill>
            </a:endParaRPr>
          </a:p>
        </p:txBody>
      </p:sp>
      <p:sp>
        <p:nvSpPr>
          <p:cNvPr id="1064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650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7"/>
          <p:cNvSpPr txBox="1">
            <a:spLocks noGrp="1" noChangeArrowheads="1"/>
          </p:cNvSpPr>
          <p:nvPr/>
        </p:nvSpPr>
        <p:spPr bwMode="auto">
          <a:xfrm>
            <a:off x="3884613" y="8829675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0" hangingPunct="0"/>
            <a:fld id="{9814B282-1220-4583-81E6-E1A543F7BC0B}" type="slidenum">
              <a:rPr lang="en-US" sz="1200">
                <a:solidFill>
                  <a:schemeClr val="tx1"/>
                </a:solidFill>
              </a:rPr>
              <a:pPr algn="r" eaLnBrk="0" hangingPunct="0"/>
              <a:t>7</a:t>
            </a:fld>
            <a:endParaRPr lang="en-US" sz="1200">
              <a:solidFill>
                <a:schemeClr val="tx1"/>
              </a:solidFill>
            </a:endParaRPr>
          </a:p>
        </p:txBody>
      </p:sp>
      <p:sp>
        <p:nvSpPr>
          <p:cNvPr id="1064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650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B1EF244-1B92-4A16-937A-3C1CF16C5563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3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281F50-A27D-474F-8AC4-41F005DB75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33375"/>
            <a:ext cx="7696200" cy="1066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773238"/>
            <a:ext cx="7696200" cy="47513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1889EE-1025-49FA-8AF4-703E977E471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 cstate="print">
            <a:lum/>
          </a:blip>
          <a:srcRect/>
          <a:stretch>
            <a:fillRect t="-20000" b="-2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333375"/>
            <a:ext cx="76962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1"/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title style</a:t>
            </a:r>
          </a:p>
        </p:txBody>
      </p:sp>
      <p:sp>
        <p:nvSpPr>
          <p:cNvPr id="259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62000" y="1773238"/>
            <a:ext cx="7696200" cy="4751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1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 bwMode="auto">
          <a:xfrm>
            <a:off x="-1524000" y="6470650"/>
            <a:ext cx="1905000" cy="31115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2D5E20EB-D752-418C-BDF7-6B7A77A200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25" r:id="rId1"/>
    <p:sldLayoutId id="2147483726" r:id="rId2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l"/>
        <a:defRPr kumimoji="1" sz="3200">
          <a:solidFill>
            <a:schemeClr val="tx1"/>
          </a:solidFill>
          <a:latin typeface="Arial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l"/>
        <a:defRPr kumimoji="1" sz="2800">
          <a:solidFill>
            <a:schemeClr val="tx1"/>
          </a:solidFill>
          <a:latin typeface="Arial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l"/>
        <a:defRPr kumimoji="1" sz="2400">
          <a:solidFill>
            <a:schemeClr val="tx1"/>
          </a:solidFill>
          <a:latin typeface="Arial" charset="0"/>
        </a:defRPr>
      </a:lvl3pPr>
      <a:lvl4pPr marL="15621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l"/>
        <a:defRPr kumimoji="1" sz="2000">
          <a:solidFill>
            <a:schemeClr val="tx1"/>
          </a:solidFill>
          <a:latin typeface="Arial" charset="0"/>
        </a:defRPr>
      </a:lvl4pPr>
      <a:lvl5pPr marL="1981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l"/>
        <a:defRPr kumimoji="1" sz="2000">
          <a:solidFill>
            <a:schemeClr val="tx1"/>
          </a:solidFill>
          <a:latin typeface="Arial" charset="0"/>
        </a:defRPr>
      </a:lvl5pPr>
      <a:lvl6pPr marL="2438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l"/>
        <a:defRPr kumimoji="1" sz="2000">
          <a:solidFill>
            <a:schemeClr val="tx1"/>
          </a:solidFill>
          <a:latin typeface="+mn-lt"/>
        </a:defRPr>
      </a:lvl6pPr>
      <a:lvl7pPr marL="2895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l"/>
        <a:defRPr kumimoji="1" sz="2000">
          <a:solidFill>
            <a:schemeClr val="tx1"/>
          </a:solidFill>
          <a:latin typeface="+mn-lt"/>
        </a:defRPr>
      </a:lvl7pPr>
      <a:lvl8pPr marL="3352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l"/>
        <a:defRPr kumimoji="1" sz="2000">
          <a:solidFill>
            <a:schemeClr val="tx1"/>
          </a:solidFill>
          <a:latin typeface="+mn-lt"/>
        </a:defRPr>
      </a:lvl8pPr>
      <a:lvl9pPr marL="3810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l"/>
        <a:defRPr kumimoji="1"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mailto:atovar@peoriaud.k12.az.us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andrea.tovar@asu.edu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5" name="Picture 8" descr="j040220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381000"/>
            <a:ext cx="89154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609600" y="3505200"/>
            <a:ext cx="7723188" cy="3124200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/>
          <a:lstStyle/>
          <a:p>
            <a:pPr algn="ct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None/>
              <a:defRPr/>
            </a:pPr>
            <a:endParaRPr kumimoji="1" lang="en-US" sz="2000" b="1" dirty="0">
              <a:solidFill>
                <a:srgbClr val="B1BE53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  <a:p>
            <a:pPr algn="ct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None/>
              <a:defRPr/>
            </a:pPr>
            <a:r>
              <a:rPr kumimoji="1" lang="en-US" sz="2400" b="1" dirty="0" smtClean="0">
                <a:solidFill>
                  <a:srgbClr val="99CC00"/>
                </a:solidFill>
                <a:latin typeface="Arial" charset="0"/>
              </a:rPr>
              <a:t>CEC</a:t>
            </a:r>
          </a:p>
          <a:p>
            <a:pPr algn="ct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None/>
              <a:defRPr/>
            </a:pPr>
            <a:r>
              <a:rPr kumimoji="1" lang="en-US" sz="2400" b="1" dirty="0" smtClean="0">
                <a:solidFill>
                  <a:srgbClr val="99CC00"/>
                </a:solidFill>
                <a:latin typeface="Arial" charset="0"/>
              </a:rPr>
              <a:t>Riga, Latvia</a:t>
            </a:r>
            <a:endParaRPr kumimoji="1" lang="en-US" sz="2400" b="1" dirty="0">
              <a:solidFill>
                <a:srgbClr val="99CC00"/>
              </a:solidFill>
              <a:latin typeface="Arial" charset="0"/>
            </a:endParaRPr>
          </a:p>
          <a:p>
            <a:pPr algn="ct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None/>
              <a:defRPr/>
            </a:pPr>
            <a:r>
              <a:rPr kumimoji="1" lang="en-US" sz="2400" b="1" dirty="0" smtClean="0">
                <a:solidFill>
                  <a:srgbClr val="99CC00"/>
                </a:solidFill>
                <a:latin typeface="Arial" charset="0"/>
              </a:rPr>
              <a:t>My </a:t>
            </a:r>
            <a:r>
              <a:rPr kumimoji="1" lang="en-US" sz="2400" b="1" dirty="0" err="1" smtClean="0">
                <a:solidFill>
                  <a:srgbClr val="99CC00"/>
                </a:solidFill>
                <a:latin typeface="Arial" charset="0"/>
              </a:rPr>
              <a:t>mTech</a:t>
            </a:r>
            <a:r>
              <a:rPr kumimoji="1" lang="en-US" sz="2400" b="1" dirty="0" smtClean="0">
                <a:solidFill>
                  <a:srgbClr val="99CC00"/>
                </a:solidFill>
                <a:latin typeface="Arial" charset="0"/>
              </a:rPr>
              <a:t> Journey:  Ready! Set! Read! </a:t>
            </a:r>
          </a:p>
          <a:p>
            <a:pPr algn="ct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None/>
              <a:defRPr/>
            </a:pPr>
            <a:r>
              <a:rPr kumimoji="1" lang="en-US" sz="2400" b="1" dirty="0" smtClean="0">
                <a:solidFill>
                  <a:srgbClr val="99CC00"/>
                </a:solidFill>
                <a:latin typeface="Arial" charset="0"/>
              </a:rPr>
              <a:t>July 2010</a:t>
            </a:r>
          </a:p>
          <a:p>
            <a:pPr algn="ct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None/>
              <a:defRPr/>
            </a:pPr>
            <a:endParaRPr kumimoji="1" lang="en-US" sz="2000" b="1" dirty="0" smtClean="0">
              <a:solidFill>
                <a:srgbClr val="99CC00"/>
              </a:solidFill>
              <a:latin typeface="Arial" charset="0"/>
            </a:endParaRPr>
          </a:p>
          <a:p>
            <a:pPr algn="ct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None/>
              <a:defRPr/>
            </a:pPr>
            <a:r>
              <a:rPr kumimoji="1" lang="en-US" sz="2000" b="1" dirty="0" smtClean="0">
                <a:solidFill>
                  <a:srgbClr val="99CC00"/>
                </a:solidFill>
                <a:latin typeface="Arial" charset="0"/>
              </a:rPr>
              <a:t>Andrea Tovar, </a:t>
            </a:r>
            <a:r>
              <a:rPr kumimoji="1" lang="en-US" sz="2000" b="1" dirty="0" err="1" smtClean="0">
                <a:solidFill>
                  <a:srgbClr val="99CC00"/>
                </a:solidFill>
                <a:latin typeface="Arial" charset="0"/>
              </a:rPr>
              <a:t>Ed.D</a:t>
            </a:r>
            <a:r>
              <a:rPr kumimoji="1" lang="en-US" sz="2000" b="1" dirty="0" smtClean="0">
                <a:solidFill>
                  <a:srgbClr val="99CC00"/>
                </a:solidFill>
                <a:latin typeface="Arial" charset="0"/>
              </a:rPr>
              <a:t>.</a:t>
            </a:r>
          </a:p>
          <a:p>
            <a:pPr algn="ct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None/>
              <a:defRPr/>
            </a:pPr>
            <a:r>
              <a:rPr kumimoji="1" lang="en-US" sz="2000" b="1" dirty="0" smtClean="0">
                <a:solidFill>
                  <a:srgbClr val="99CC00"/>
                </a:solidFill>
                <a:latin typeface="Arial" charset="0"/>
              </a:rPr>
              <a:t>ASU Faculty Associate &amp; Peoria Unified School District Reading Specialist (K-3)</a:t>
            </a:r>
          </a:p>
          <a:p>
            <a:pPr algn="ct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None/>
              <a:defRPr/>
            </a:pPr>
            <a:endParaRPr kumimoji="1" lang="en-US" sz="2000" b="1" dirty="0">
              <a:solidFill>
                <a:srgbClr val="99CC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  <a:p>
            <a:pPr algn="ct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None/>
              <a:defRPr/>
            </a:pPr>
            <a:endParaRPr kumimoji="1" lang="en-US" sz="2000" b="1" dirty="0">
              <a:solidFill>
                <a:srgbClr val="66FF33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Slide Number Placeholder 3"/>
          <p:cNvSpPr txBox="1">
            <a:spLocks noGrp="1"/>
          </p:cNvSpPr>
          <p:nvPr/>
        </p:nvSpPr>
        <p:spPr bwMode="auto">
          <a:xfrm>
            <a:off x="-1524000" y="6470650"/>
            <a:ext cx="1905000" cy="31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 eaLnBrk="0" hangingPunct="0"/>
            <a:fld id="{C1F29B5B-4776-43B3-86C2-83A825D40580}" type="slidenum">
              <a:rPr lang="en-US" sz="1400">
                <a:solidFill>
                  <a:schemeClr val="tx1"/>
                </a:solidFill>
              </a:rPr>
              <a:pPr algn="r" eaLnBrk="0" hangingPunct="0"/>
              <a:t>2</a:t>
            </a:fld>
            <a:endParaRPr lang="en-US" sz="1400">
              <a:solidFill>
                <a:schemeClr val="tx1"/>
              </a:solidFill>
            </a:endParaRPr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685800" y="609600"/>
            <a:ext cx="7723188" cy="914400"/>
          </a:xfrm>
          <a:solidFill>
            <a:schemeClr val="bg1"/>
          </a:solidFill>
          <a:ln>
            <a:solidFill>
              <a:srgbClr val="99CC00"/>
            </a:solidFill>
          </a:ln>
        </p:spPr>
        <p:txBody>
          <a:bodyPr anchor="b"/>
          <a:lstStyle/>
          <a:p>
            <a:pPr eaLnBrk="1" hangingPunct="1">
              <a:defRPr/>
            </a:pPr>
            <a:r>
              <a:rPr lang="en-US" i="1" dirty="0" smtClean="0">
                <a:solidFill>
                  <a:srgbClr val="99CC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Purpose of the Innovation</a:t>
            </a:r>
          </a:p>
        </p:txBody>
      </p:sp>
      <p:sp>
        <p:nvSpPr>
          <p:cNvPr id="3" name="Content Placeholder 2"/>
          <p:cNvSpPr>
            <a:spLocks/>
          </p:cNvSpPr>
          <p:nvPr/>
        </p:nvSpPr>
        <p:spPr bwMode="auto">
          <a:xfrm>
            <a:off x="762000" y="2590800"/>
            <a:ext cx="7696200" cy="3276600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/>
          <a:lstStyle/>
          <a:p>
            <a:pPr marL="342900" indent="-342900" algn="ctr">
              <a:spcBef>
                <a:spcPct val="20000"/>
              </a:spcBef>
              <a:buClr>
                <a:schemeClr val="accent1"/>
              </a:buClr>
              <a:buSzPct val="75000"/>
              <a:defRPr/>
            </a:pPr>
            <a:endParaRPr kumimoji="1" lang="en-US" sz="2000" dirty="0" smtClean="0">
              <a:solidFill>
                <a:srgbClr val="99CC00"/>
              </a:solidFill>
              <a:latin typeface="Arial" charset="0"/>
            </a:endParaRPr>
          </a:p>
          <a:p>
            <a:pPr marL="342900" indent="-342900" algn="ctr">
              <a:spcBef>
                <a:spcPct val="20000"/>
              </a:spcBef>
              <a:buClr>
                <a:schemeClr val="accent1"/>
              </a:buClr>
              <a:buSzPct val="75000"/>
              <a:defRPr/>
            </a:pPr>
            <a:endParaRPr kumimoji="1" lang="en-US" sz="2000" b="1" dirty="0" smtClean="0">
              <a:solidFill>
                <a:srgbClr val="99CC00"/>
              </a:solidFill>
              <a:latin typeface="Arial" charset="0"/>
            </a:endParaRPr>
          </a:p>
          <a:p>
            <a:pPr marL="342900" indent="-342900" algn="ctr">
              <a:spcBef>
                <a:spcPct val="20000"/>
              </a:spcBef>
              <a:buClr>
                <a:schemeClr val="accent1"/>
              </a:buClr>
              <a:buSzPct val="75000"/>
              <a:defRPr/>
            </a:pPr>
            <a:r>
              <a:rPr kumimoji="1" lang="en-US" sz="2000" b="1" dirty="0" smtClean="0">
                <a:solidFill>
                  <a:srgbClr val="99CC00"/>
                </a:solidFill>
                <a:latin typeface="Arial" charset="0"/>
              </a:rPr>
              <a:t>The </a:t>
            </a:r>
            <a:r>
              <a:rPr kumimoji="1" lang="en-US" sz="2000" b="1" dirty="0">
                <a:solidFill>
                  <a:srgbClr val="99CC00"/>
                </a:solidFill>
                <a:latin typeface="Arial" charset="0"/>
              </a:rPr>
              <a:t>purpose of </a:t>
            </a:r>
            <a:r>
              <a:rPr kumimoji="1" lang="en-US" sz="2000" b="1" dirty="0" smtClean="0">
                <a:solidFill>
                  <a:srgbClr val="99CC00"/>
                </a:solidFill>
                <a:latin typeface="Arial" charset="0"/>
              </a:rPr>
              <a:t>my innovation </a:t>
            </a:r>
            <a:r>
              <a:rPr kumimoji="1" lang="en-US" sz="2000" b="1" dirty="0">
                <a:solidFill>
                  <a:srgbClr val="99CC00"/>
                </a:solidFill>
                <a:latin typeface="Arial" charset="0"/>
              </a:rPr>
              <a:t>was to describe the initiation of </a:t>
            </a:r>
            <a:r>
              <a:rPr kumimoji="1" lang="en-US" sz="2000" b="1" dirty="0" smtClean="0">
                <a:solidFill>
                  <a:srgbClr val="99CC00"/>
                </a:solidFill>
                <a:latin typeface="Arial" charset="0"/>
              </a:rPr>
              <a:t>handheld</a:t>
            </a:r>
            <a:r>
              <a:rPr kumimoji="1" lang="en-US" sz="2000" b="1" dirty="0">
                <a:solidFill>
                  <a:srgbClr val="99CC00"/>
                </a:solidFill>
                <a:latin typeface="Arial" charset="0"/>
              </a:rPr>
              <a:t>, mTechnology as a tool to inform professional </a:t>
            </a:r>
            <a:r>
              <a:rPr kumimoji="1" lang="en-US" sz="2000" b="1" dirty="0" smtClean="0">
                <a:solidFill>
                  <a:srgbClr val="99CC00"/>
                </a:solidFill>
                <a:latin typeface="Arial" charset="0"/>
              </a:rPr>
              <a:t>development and increase reading student achievement (within a CoP framework) within an </a:t>
            </a:r>
            <a:r>
              <a:rPr kumimoji="1" lang="en-US" sz="2000" b="1" dirty="0">
                <a:solidFill>
                  <a:srgbClr val="99CC00"/>
                </a:solidFill>
                <a:latin typeface="Arial" charset="0"/>
              </a:rPr>
              <a:t>emerging </a:t>
            </a:r>
            <a:r>
              <a:rPr kumimoji="1" lang="en-US" sz="2000" b="1" dirty="0" smtClean="0">
                <a:solidFill>
                  <a:srgbClr val="99CC00"/>
                </a:solidFill>
                <a:latin typeface="Arial" charset="0"/>
              </a:rPr>
              <a:t>Response to Intervention (RtI) </a:t>
            </a:r>
            <a:r>
              <a:rPr kumimoji="1" lang="en-US" sz="2000" b="1" dirty="0">
                <a:solidFill>
                  <a:srgbClr val="99CC00"/>
                </a:solidFill>
                <a:latin typeface="Arial" charset="0"/>
              </a:rPr>
              <a:t>process.  </a:t>
            </a:r>
            <a:endParaRPr kumimoji="1" lang="en-US" sz="2000" b="1" i="1" dirty="0">
              <a:solidFill>
                <a:srgbClr val="99CC00"/>
              </a:solidFill>
              <a:latin typeface="Arial" charset="0"/>
            </a:endParaRP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75000"/>
              <a:defRPr/>
            </a:pPr>
            <a:endParaRPr kumimoji="1" lang="en-US" sz="1600" i="1" dirty="0">
              <a:solidFill>
                <a:srgbClr val="99CC00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228600"/>
            <a:ext cx="7696200" cy="2819400"/>
          </a:xfrm>
          <a:ln>
            <a:solidFill>
              <a:srgbClr val="74B23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/>
          <a:lstStyle/>
          <a:p>
            <a:pPr marL="342900" indent="-342900" algn="l">
              <a:spcBef>
                <a:spcPct val="20000"/>
              </a:spcBef>
              <a:defRPr/>
            </a:pPr>
            <a:r>
              <a:rPr lang="en-US" sz="2400" b="1" dirty="0" smtClean="0">
                <a:solidFill>
                  <a:srgbClr val="FFFF00"/>
                </a:solidFill>
                <a:latin typeface="Arial" charset="0"/>
              </a:rPr>
              <a:t>This study was guided by two significant concerns: </a:t>
            </a:r>
            <a:r>
              <a:rPr lang="en-US" sz="2800" b="1" dirty="0" smtClean="0">
                <a:solidFill>
                  <a:srgbClr val="FFFF00"/>
                </a:solidFill>
                <a:latin typeface="Arial" charset="0"/>
              </a:rPr>
              <a:t/>
            </a:r>
            <a:br>
              <a:rPr lang="en-US" sz="2800" b="1" dirty="0" smtClean="0">
                <a:solidFill>
                  <a:srgbClr val="FFFF00"/>
                </a:solidFill>
                <a:latin typeface="Arial" charset="0"/>
              </a:rPr>
            </a:br>
            <a:r>
              <a:rPr lang="en-US" sz="2400" b="1" dirty="0" smtClean="0">
                <a:solidFill>
                  <a:srgbClr val="99CC00"/>
                </a:solidFill>
                <a:latin typeface="Arial" charset="0"/>
              </a:rPr>
              <a:t/>
            </a:r>
            <a:br>
              <a:rPr lang="en-US" sz="2400" b="1" dirty="0" smtClean="0">
                <a:solidFill>
                  <a:srgbClr val="99CC00"/>
                </a:solidFill>
                <a:latin typeface="Arial" charset="0"/>
              </a:rPr>
            </a:br>
            <a:r>
              <a:rPr lang="en-US" sz="2400" b="1" dirty="0" smtClean="0">
                <a:solidFill>
                  <a:srgbClr val="99CC00"/>
                </a:solidFill>
                <a:latin typeface="Arial" charset="0"/>
              </a:rPr>
              <a:t> </a:t>
            </a:r>
            <a:r>
              <a:rPr lang="en-US" sz="1800" dirty="0" smtClean="0">
                <a:solidFill>
                  <a:srgbClr val="FFFF00"/>
                </a:solidFill>
                <a:latin typeface="Arial" charset="0"/>
              </a:rPr>
              <a:t>RQ1 </a:t>
            </a:r>
            <a:r>
              <a:rPr lang="en-US" sz="1800" dirty="0" smtClean="0">
                <a:solidFill>
                  <a:srgbClr val="99CC00"/>
                </a:solidFill>
                <a:latin typeface="Arial" charset="0"/>
              </a:rPr>
              <a:t> -</a:t>
            </a:r>
            <a:r>
              <a:rPr lang="en-US" sz="1800" b="1" i="1" dirty="0" smtClean="0">
                <a:solidFill>
                  <a:srgbClr val="99CC00"/>
                </a:solidFill>
                <a:latin typeface="Arial" charset="0"/>
              </a:rPr>
              <a:t>How do kindergarten teachers progress in their adoption of an assessment technology to assess student early literacy development?</a:t>
            </a:r>
            <a:br>
              <a:rPr lang="en-US" sz="1800" b="1" i="1" dirty="0" smtClean="0">
                <a:solidFill>
                  <a:srgbClr val="99CC00"/>
                </a:solidFill>
                <a:latin typeface="Arial" charset="0"/>
              </a:rPr>
            </a:br>
            <a:r>
              <a:rPr lang="en-US" sz="1800" dirty="0" smtClean="0">
                <a:solidFill>
                  <a:srgbClr val="99CC00"/>
                </a:solidFill>
                <a:latin typeface="Arial" charset="0"/>
              </a:rPr>
              <a:t/>
            </a:r>
            <a:br>
              <a:rPr lang="en-US" sz="1800" dirty="0" smtClean="0">
                <a:solidFill>
                  <a:srgbClr val="99CC00"/>
                </a:solidFill>
                <a:latin typeface="Arial" charset="0"/>
              </a:rPr>
            </a:br>
            <a:r>
              <a:rPr lang="en-US" sz="1800" dirty="0" smtClean="0">
                <a:solidFill>
                  <a:srgbClr val="99CC00"/>
                </a:solidFill>
                <a:latin typeface="Arial" charset="0"/>
              </a:rPr>
              <a:t> </a:t>
            </a:r>
            <a:r>
              <a:rPr lang="en-US" sz="1800" dirty="0" smtClean="0">
                <a:solidFill>
                  <a:srgbClr val="FFFF00"/>
                </a:solidFill>
                <a:latin typeface="Arial" charset="0"/>
              </a:rPr>
              <a:t>RQ2</a:t>
            </a:r>
            <a:r>
              <a:rPr lang="en-US" sz="1800" dirty="0" smtClean="0">
                <a:solidFill>
                  <a:srgbClr val="99CC00"/>
                </a:solidFill>
                <a:latin typeface="Arial" charset="0"/>
              </a:rPr>
              <a:t> -</a:t>
            </a:r>
            <a:r>
              <a:rPr lang="en-US" sz="1800" b="1" i="1" dirty="0" smtClean="0">
                <a:solidFill>
                  <a:srgbClr val="99CC00"/>
                </a:solidFill>
                <a:latin typeface="Arial" charset="0"/>
              </a:rPr>
              <a:t>How can the use of mTechnology inform the development of a K-2 RtI data-driven process?</a:t>
            </a:r>
            <a:endParaRPr lang="en-US" sz="1800" dirty="0">
              <a:solidFill>
                <a:srgbClr val="74B23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81889EE-1025-49FA-8AF4-703E977E471D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33600" y="3164968"/>
            <a:ext cx="3733800" cy="2946067"/>
          </a:xfrm>
          <a:prstGeom prst="rect">
            <a:avLst/>
          </a:prstGeom>
          <a:noFill/>
          <a:ln w="9525">
            <a:solidFill>
              <a:srgbClr val="66FF33"/>
            </a:solidFill>
            <a:miter lim="800000"/>
            <a:headEnd/>
            <a:tailEnd/>
          </a:ln>
          <a:effectLst/>
        </p:spPr>
      </p:pic>
      <p:pic>
        <p:nvPicPr>
          <p:cNvPr id="3" name="Picture 2" descr="C:\Users\Andrea\Pictures\2008 02 16\pocket pc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24600" y="3657600"/>
            <a:ext cx="1882775" cy="2711713"/>
          </a:xfrm>
          <a:prstGeom prst="rect">
            <a:avLst/>
          </a:prstGeom>
          <a:noFill/>
          <a:ln>
            <a:solidFill>
              <a:srgbClr val="66FF33"/>
            </a:solidFill>
          </a:ln>
        </p:spPr>
      </p:pic>
      <p:cxnSp>
        <p:nvCxnSpPr>
          <p:cNvPr id="7" name="Straight Arrow Connector 6"/>
          <p:cNvCxnSpPr/>
          <p:nvPr/>
        </p:nvCxnSpPr>
        <p:spPr bwMode="auto">
          <a:xfrm rot="10800000" flipV="1">
            <a:off x="5410200" y="4724400"/>
            <a:ext cx="990600" cy="533400"/>
          </a:xfrm>
          <a:prstGeom prst="straightConnector1">
            <a:avLst/>
          </a:prstGeom>
          <a:solidFill>
            <a:schemeClr val="accent1"/>
          </a:solidFill>
          <a:ln w="76200" cap="sq" cmpd="sng" algn="ctr">
            <a:solidFill>
              <a:srgbClr val="66FF33"/>
            </a:solidFill>
            <a:prstDash val="solid"/>
            <a:round/>
            <a:headEnd type="none" w="sm" len="sm"/>
            <a:tailEnd type="arrow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Number Placeholder 3"/>
          <p:cNvSpPr txBox="1">
            <a:spLocks noGrp="1"/>
          </p:cNvSpPr>
          <p:nvPr/>
        </p:nvSpPr>
        <p:spPr bwMode="auto">
          <a:xfrm>
            <a:off x="-1524000" y="6470650"/>
            <a:ext cx="1905000" cy="31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 eaLnBrk="0" hangingPunct="0"/>
            <a:fld id="{3E034DB1-6D6D-4FC8-A9E5-2DFCA5CD785E}" type="slidenum">
              <a:rPr lang="en-US" sz="1400">
                <a:solidFill>
                  <a:schemeClr val="tx1"/>
                </a:solidFill>
              </a:rPr>
              <a:pPr algn="r" eaLnBrk="0" hangingPunct="0"/>
              <a:t>4</a:t>
            </a:fld>
            <a:endParaRPr lang="en-US" sz="1400">
              <a:solidFill>
                <a:schemeClr val="tx1"/>
              </a:solidFill>
            </a:endParaRPr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609600" y="0"/>
            <a:ext cx="7696200" cy="1143000"/>
          </a:xfrm>
          <a:solidFill>
            <a:schemeClr val="bg1"/>
          </a:solidFill>
          <a:ln>
            <a:solidFill>
              <a:srgbClr val="99CC00"/>
            </a:solidFill>
          </a:ln>
        </p:spPr>
        <p:txBody>
          <a:bodyPr anchor="b"/>
          <a:lstStyle/>
          <a:p>
            <a:pPr eaLnBrk="1" hangingPunct="1">
              <a:defRPr/>
            </a:pPr>
            <a:r>
              <a:rPr lang="en-US" sz="3200" i="1" dirty="0" smtClean="0">
                <a:solidFill>
                  <a:srgbClr val="99CC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Teacher Participants I, II &amp; III</a:t>
            </a:r>
            <a:br>
              <a:rPr lang="en-US" sz="3200" i="1" dirty="0" smtClean="0">
                <a:solidFill>
                  <a:srgbClr val="99CC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en-US" sz="3200" i="1" dirty="0" smtClean="0">
                <a:solidFill>
                  <a:srgbClr val="99CC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Findings:  RQ1</a:t>
            </a:r>
          </a:p>
        </p:txBody>
      </p:sp>
      <p:sp>
        <p:nvSpPr>
          <p:cNvPr id="3" name="Content Placeholder 2"/>
          <p:cNvSpPr>
            <a:spLocks/>
          </p:cNvSpPr>
          <p:nvPr/>
        </p:nvSpPr>
        <p:spPr bwMode="auto">
          <a:xfrm>
            <a:off x="609600" y="1143000"/>
            <a:ext cx="7696200" cy="5562600"/>
          </a:xfrm>
          <a:prstGeom prst="rect">
            <a:avLst/>
          </a:prstGeom>
          <a:solidFill>
            <a:schemeClr val="bg1"/>
          </a:solidFill>
          <a:ln w="9525">
            <a:solidFill>
              <a:srgbClr val="99CC00"/>
            </a:solidFill>
            <a:miter lim="800000"/>
            <a:headEnd/>
            <a:tailEnd/>
          </a:ln>
          <a:effectLst>
            <a:outerShdw dist="35921" dir="2700000" algn="ctr" rotWithShape="0">
              <a:schemeClr val="bg1"/>
            </a:outerShdw>
          </a:effectLst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150000"/>
              <a:buFontTx/>
              <a:buChar char="•"/>
              <a:defRPr/>
            </a:pPr>
            <a:endParaRPr kumimoji="1" lang="en-US" sz="2000">
              <a:solidFill>
                <a:srgbClr val="99CC00"/>
              </a:solidFill>
              <a:latin typeface="Arial" charset="0"/>
            </a:endParaRP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150000"/>
              <a:buFontTx/>
              <a:buChar char="•"/>
              <a:defRPr/>
            </a:pPr>
            <a:endParaRPr kumimoji="1" lang="en-US" sz="2000">
              <a:solidFill>
                <a:srgbClr val="99CC00"/>
              </a:solidFill>
              <a:latin typeface="Arial" charset="0"/>
            </a:endParaRP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150000"/>
              <a:defRPr/>
            </a:pPr>
            <a:endParaRPr kumimoji="1" lang="en-US" sz="2800" b="1">
              <a:solidFill>
                <a:srgbClr val="99CC00"/>
              </a:solidFill>
              <a:latin typeface="Arial" charset="0"/>
            </a:endParaRP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150000"/>
              <a:defRPr/>
            </a:pPr>
            <a:endParaRPr kumimoji="1" lang="en-US" sz="2000">
              <a:solidFill>
                <a:srgbClr val="99CC00"/>
              </a:solidFill>
              <a:latin typeface="Arial" charset="0"/>
            </a:endParaRPr>
          </a:p>
        </p:txBody>
      </p:sp>
      <p:pic>
        <p:nvPicPr>
          <p:cNvPr id="38917" name="Picture 7" descr="participant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0" y="4724400"/>
            <a:ext cx="2735173" cy="1825625"/>
          </a:xfrm>
          <a:prstGeom prst="rect">
            <a:avLst/>
          </a:prstGeom>
          <a:noFill/>
          <a:ln w="28575">
            <a:solidFill>
              <a:srgbClr val="74B230"/>
            </a:solidFill>
            <a:miter lim="800000"/>
            <a:headEnd/>
            <a:tailEnd/>
          </a:ln>
        </p:spPr>
      </p:pic>
      <p:pic>
        <p:nvPicPr>
          <p:cNvPr id="38918" name="Picture 8" descr="Participant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29200" y="5029200"/>
            <a:ext cx="2590800" cy="1464398"/>
          </a:xfrm>
          <a:prstGeom prst="rect">
            <a:avLst/>
          </a:prstGeom>
          <a:noFill/>
          <a:ln w="28575">
            <a:solidFill>
              <a:srgbClr val="74B230"/>
            </a:solidFill>
            <a:miter lim="800000"/>
            <a:headEnd/>
            <a:tailEnd/>
          </a:ln>
        </p:spPr>
      </p:pic>
      <p:pic>
        <p:nvPicPr>
          <p:cNvPr id="8" name="Picture 8" descr="participant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24000" y="3276600"/>
            <a:ext cx="2743200" cy="1447800"/>
          </a:xfrm>
          <a:prstGeom prst="rect">
            <a:avLst/>
          </a:prstGeom>
          <a:noFill/>
          <a:ln w="28575">
            <a:solidFill>
              <a:srgbClr val="74B230"/>
            </a:solidFill>
            <a:miter lim="800000"/>
            <a:headEnd/>
            <a:tailEnd/>
          </a:ln>
        </p:spPr>
      </p:pic>
      <p:sp>
        <p:nvSpPr>
          <p:cNvPr id="9" name="Right Arrow 8"/>
          <p:cNvSpPr/>
          <p:nvPr/>
        </p:nvSpPr>
        <p:spPr bwMode="auto">
          <a:xfrm>
            <a:off x="4495800" y="4038600"/>
            <a:ext cx="381000" cy="76200"/>
          </a:xfrm>
          <a:prstGeom prst="rightArrow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pic>
        <p:nvPicPr>
          <p:cNvPr id="10" name="Picture 7" descr="Participant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029200" y="3276600"/>
            <a:ext cx="2590800" cy="1524000"/>
          </a:xfrm>
          <a:prstGeom prst="rect">
            <a:avLst/>
          </a:prstGeom>
          <a:noFill/>
          <a:ln w="28575">
            <a:solidFill>
              <a:srgbClr val="74B230"/>
            </a:solidFill>
            <a:miter lim="800000"/>
            <a:headEnd/>
            <a:tailEnd/>
          </a:ln>
        </p:spPr>
      </p:pic>
      <p:pic>
        <p:nvPicPr>
          <p:cNvPr id="11" name="Picture 7" descr="participant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524000" y="1295400"/>
            <a:ext cx="2743200" cy="1831087"/>
          </a:xfrm>
          <a:prstGeom prst="rect">
            <a:avLst/>
          </a:prstGeom>
          <a:noFill/>
          <a:ln w="28575">
            <a:solidFill>
              <a:srgbClr val="74B230"/>
            </a:solidFill>
            <a:miter lim="800000"/>
            <a:headEnd/>
            <a:tailEnd/>
          </a:ln>
        </p:spPr>
      </p:pic>
      <p:pic>
        <p:nvPicPr>
          <p:cNvPr id="12" name="Picture 8" descr="Participant1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029200" y="1524000"/>
            <a:ext cx="2546324" cy="1600200"/>
          </a:xfrm>
          <a:prstGeom prst="rect">
            <a:avLst/>
          </a:prstGeom>
          <a:noFill/>
          <a:ln w="28575">
            <a:solidFill>
              <a:srgbClr val="74B230"/>
            </a:solidFill>
            <a:miter lim="800000"/>
            <a:headEnd/>
            <a:tailEnd/>
          </a:ln>
        </p:spPr>
      </p:pic>
      <p:sp>
        <p:nvSpPr>
          <p:cNvPr id="13" name="Right Arrow 12"/>
          <p:cNvSpPr/>
          <p:nvPr/>
        </p:nvSpPr>
        <p:spPr bwMode="auto">
          <a:xfrm>
            <a:off x="4495800" y="5638800"/>
            <a:ext cx="381000" cy="76200"/>
          </a:xfrm>
          <a:prstGeom prst="rightArrow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4" name="Right Arrow 13"/>
          <p:cNvSpPr/>
          <p:nvPr/>
        </p:nvSpPr>
        <p:spPr bwMode="auto">
          <a:xfrm>
            <a:off x="4495800" y="2133600"/>
            <a:ext cx="381000" cy="76200"/>
          </a:xfrm>
          <a:prstGeom prst="rightArrow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Number Placeholder 3"/>
          <p:cNvSpPr txBox="1">
            <a:spLocks noGrp="1"/>
          </p:cNvSpPr>
          <p:nvPr/>
        </p:nvSpPr>
        <p:spPr bwMode="auto">
          <a:xfrm>
            <a:off x="-1524000" y="6470650"/>
            <a:ext cx="1905000" cy="31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 eaLnBrk="0" hangingPunct="0"/>
            <a:fld id="{1989536A-63B6-44F6-B157-5C63ACD68FEE}" type="slidenum">
              <a:rPr lang="en-US" sz="1400">
                <a:solidFill>
                  <a:schemeClr val="tx1"/>
                </a:solidFill>
              </a:rPr>
              <a:pPr algn="r" eaLnBrk="0" hangingPunct="0"/>
              <a:t>5</a:t>
            </a:fld>
            <a:endParaRPr lang="en-US" sz="1400">
              <a:solidFill>
                <a:schemeClr val="tx1"/>
              </a:solidFill>
            </a:endParaRPr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762000" y="0"/>
            <a:ext cx="7620000" cy="990600"/>
          </a:xfrm>
          <a:solidFill>
            <a:schemeClr val="bg1"/>
          </a:solidFill>
          <a:ln>
            <a:solidFill>
              <a:srgbClr val="99CC00"/>
            </a:solidFill>
          </a:ln>
        </p:spPr>
        <p:txBody>
          <a:bodyPr anchor="b"/>
          <a:lstStyle/>
          <a:p>
            <a:pPr eaLnBrk="1" hangingPunct="1">
              <a:defRPr/>
            </a:pPr>
            <a:r>
              <a:rPr lang="en-US" sz="28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Sixteen Student Participants</a:t>
            </a:r>
            <a:br>
              <a:rPr lang="en-US" sz="28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8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Findings: RQ2</a:t>
            </a:r>
            <a:endParaRPr lang="en-US" sz="2800" b="1" i="1" dirty="0" smtClean="0">
              <a:solidFill>
                <a:srgbClr val="99CC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/>
          </p:cNvSpPr>
          <p:nvPr/>
        </p:nvSpPr>
        <p:spPr bwMode="auto">
          <a:xfrm>
            <a:off x="533400" y="6248400"/>
            <a:ext cx="8153400" cy="609600"/>
          </a:xfrm>
          <a:prstGeom prst="rect">
            <a:avLst/>
          </a:prstGeom>
          <a:solidFill>
            <a:schemeClr val="bg1"/>
          </a:solidFill>
          <a:ln w="9525">
            <a:solidFill>
              <a:srgbClr val="99CC00"/>
            </a:solidFill>
            <a:miter lim="800000"/>
            <a:headEnd/>
            <a:tailEnd/>
          </a:ln>
          <a:effectLst>
            <a:outerShdw dist="35921" dir="2700000" algn="ctr" rotWithShape="0">
              <a:schemeClr val="bg1"/>
            </a:outerShdw>
          </a:effectLst>
        </p:spPr>
        <p:txBody>
          <a:bodyPr/>
          <a:lstStyle/>
          <a:p>
            <a:pPr marL="342900" indent="-342900" algn="ctr">
              <a:spcBef>
                <a:spcPct val="20000"/>
              </a:spcBef>
              <a:buClr>
                <a:schemeClr val="accent1"/>
              </a:buClr>
              <a:buSzPct val="150000"/>
              <a:defRPr/>
            </a:pPr>
            <a:r>
              <a:rPr kumimoji="1" lang="en-US" sz="1600" b="1" dirty="0">
                <a:solidFill>
                  <a:srgbClr val="99CC00"/>
                </a:solidFill>
                <a:latin typeface="Arial" charset="0"/>
              </a:rPr>
              <a:t>Progress monitoring graphs from </a:t>
            </a:r>
            <a:r>
              <a:rPr kumimoji="1" lang="en-US" sz="1600" b="1" dirty="0" smtClean="0">
                <a:solidFill>
                  <a:srgbClr val="99CC00"/>
                </a:solidFill>
                <a:latin typeface="Arial" charset="0"/>
              </a:rPr>
              <a:t>Wireless Generation </a:t>
            </a:r>
            <a:r>
              <a:rPr kumimoji="1" lang="en-US" sz="1600" b="1" dirty="0">
                <a:solidFill>
                  <a:srgbClr val="99CC00"/>
                </a:solidFill>
                <a:latin typeface="Arial" charset="0"/>
              </a:rPr>
              <a:t>mClass: </a:t>
            </a:r>
            <a:r>
              <a:rPr kumimoji="1" lang="en-US" sz="1600" b="1" dirty="0" smtClean="0">
                <a:solidFill>
                  <a:srgbClr val="99CC00"/>
                </a:solidFill>
                <a:latin typeface="Arial" charset="0"/>
              </a:rPr>
              <a:t>DIBELS </a:t>
            </a:r>
          </a:p>
          <a:p>
            <a:pPr marL="342900" indent="-342900" algn="ctr">
              <a:spcBef>
                <a:spcPct val="20000"/>
              </a:spcBef>
              <a:buClr>
                <a:schemeClr val="accent1"/>
              </a:buClr>
              <a:buSzPct val="150000"/>
              <a:defRPr/>
            </a:pPr>
            <a:r>
              <a:rPr kumimoji="1" lang="en-US" sz="1600" b="1" dirty="0" smtClean="0">
                <a:solidFill>
                  <a:srgbClr val="99CC00"/>
                </a:solidFill>
                <a:latin typeface="Arial" charset="0"/>
              </a:rPr>
              <a:t>16 Kindergarten Student Participants</a:t>
            </a:r>
            <a:endParaRPr kumimoji="1" lang="en-US" sz="1600" b="1" dirty="0">
              <a:solidFill>
                <a:srgbClr val="99CC00"/>
              </a:solidFill>
              <a:latin typeface="Arial" charset="0"/>
            </a:endParaRPr>
          </a:p>
        </p:txBody>
      </p:sp>
      <p:pic>
        <p:nvPicPr>
          <p:cNvPr id="46085" name="Picture 6" descr="ABOV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2488" y="2057400"/>
            <a:ext cx="2881312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Content Placeholder 2"/>
          <p:cNvSpPr>
            <a:spLocks/>
          </p:cNvSpPr>
          <p:nvPr/>
        </p:nvSpPr>
        <p:spPr bwMode="auto">
          <a:xfrm>
            <a:off x="990600" y="1447800"/>
            <a:ext cx="2590800" cy="533400"/>
          </a:xfrm>
          <a:prstGeom prst="rect">
            <a:avLst/>
          </a:prstGeom>
          <a:solidFill>
            <a:schemeClr val="bg1"/>
          </a:solidFill>
          <a:ln w="9525">
            <a:solidFill>
              <a:srgbClr val="99CC00"/>
            </a:solidFill>
            <a:miter lim="800000"/>
            <a:headEnd/>
            <a:tailEnd/>
          </a:ln>
          <a:effectLst>
            <a:outerShdw dist="35921" dir="2700000" algn="ctr" rotWithShape="0">
              <a:schemeClr val="bg1"/>
            </a:outerShdw>
          </a:effectLst>
        </p:spPr>
        <p:txBody>
          <a:bodyPr/>
          <a:lstStyle/>
          <a:p>
            <a:pPr marL="342900" indent="-342900" algn="ctr">
              <a:spcBef>
                <a:spcPct val="20000"/>
              </a:spcBef>
              <a:buClr>
                <a:schemeClr val="accent1"/>
              </a:buClr>
              <a:buSzPct val="150000"/>
              <a:defRPr/>
            </a:pPr>
            <a:r>
              <a:rPr kumimoji="1" lang="en-US" sz="2000" b="1">
                <a:solidFill>
                  <a:srgbClr val="99CC00"/>
                </a:solidFill>
                <a:latin typeface="Arial" charset="0"/>
              </a:rPr>
              <a:t>ABOVE AVERAGE</a:t>
            </a:r>
          </a:p>
        </p:txBody>
      </p:sp>
      <p:sp>
        <p:nvSpPr>
          <p:cNvPr id="4" name="Content Placeholder 2"/>
          <p:cNvSpPr>
            <a:spLocks/>
          </p:cNvSpPr>
          <p:nvPr/>
        </p:nvSpPr>
        <p:spPr bwMode="auto">
          <a:xfrm>
            <a:off x="5029200" y="3657600"/>
            <a:ext cx="2590800" cy="533400"/>
          </a:xfrm>
          <a:prstGeom prst="rect">
            <a:avLst/>
          </a:prstGeom>
          <a:solidFill>
            <a:schemeClr val="bg1"/>
          </a:solidFill>
          <a:ln w="9525">
            <a:solidFill>
              <a:srgbClr val="99CC00"/>
            </a:solidFill>
            <a:miter lim="800000"/>
            <a:headEnd/>
            <a:tailEnd/>
          </a:ln>
          <a:effectLst>
            <a:outerShdw dist="35921" dir="2700000" algn="ctr" rotWithShape="0">
              <a:schemeClr val="bg1"/>
            </a:outerShdw>
          </a:effectLst>
        </p:spPr>
        <p:txBody>
          <a:bodyPr/>
          <a:lstStyle/>
          <a:p>
            <a:pPr marL="342900" indent="-342900" algn="ctr">
              <a:spcBef>
                <a:spcPct val="20000"/>
              </a:spcBef>
              <a:buClr>
                <a:schemeClr val="accent1"/>
              </a:buClr>
              <a:buSzPct val="150000"/>
              <a:defRPr/>
            </a:pPr>
            <a:r>
              <a:rPr kumimoji="1" lang="en-US" sz="2000" b="1">
                <a:solidFill>
                  <a:srgbClr val="99CC00"/>
                </a:solidFill>
                <a:latin typeface="Arial" charset="0"/>
              </a:rPr>
              <a:t>BELOW</a:t>
            </a:r>
          </a:p>
        </p:txBody>
      </p:sp>
      <p:pic>
        <p:nvPicPr>
          <p:cNvPr id="46088" name="Picture 9" descr="AVERAG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00600" y="2133600"/>
            <a:ext cx="3048000" cy="1011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Content Placeholder 2"/>
          <p:cNvSpPr>
            <a:spLocks/>
          </p:cNvSpPr>
          <p:nvPr/>
        </p:nvSpPr>
        <p:spPr bwMode="auto">
          <a:xfrm>
            <a:off x="5029200" y="1447800"/>
            <a:ext cx="2590800" cy="533400"/>
          </a:xfrm>
          <a:prstGeom prst="rect">
            <a:avLst/>
          </a:prstGeom>
          <a:solidFill>
            <a:schemeClr val="bg1"/>
          </a:solidFill>
          <a:ln w="9525">
            <a:solidFill>
              <a:srgbClr val="99CC00"/>
            </a:solidFill>
            <a:miter lim="800000"/>
            <a:headEnd/>
            <a:tailEnd/>
          </a:ln>
          <a:effectLst>
            <a:outerShdw dist="35921" dir="2700000" algn="ctr" rotWithShape="0">
              <a:schemeClr val="bg1"/>
            </a:outerShdw>
          </a:effectLst>
        </p:spPr>
        <p:txBody>
          <a:bodyPr/>
          <a:lstStyle/>
          <a:p>
            <a:pPr marL="342900" indent="-342900" algn="ctr">
              <a:spcBef>
                <a:spcPct val="20000"/>
              </a:spcBef>
              <a:buClr>
                <a:schemeClr val="accent1"/>
              </a:buClr>
              <a:buSzPct val="150000"/>
              <a:defRPr/>
            </a:pPr>
            <a:r>
              <a:rPr kumimoji="1" lang="en-US" sz="2000" b="1">
                <a:solidFill>
                  <a:srgbClr val="99CC00"/>
                </a:solidFill>
                <a:latin typeface="Arial" charset="0"/>
              </a:rPr>
              <a:t>AVERAGE</a:t>
            </a:r>
          </a:p>
        </p:txBody>
      </p:sp>
      <p:pic>
        <p:nvPicPr>
          <p:cNvPr id="46090" name="Picture 11" descr="BELOW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00600" y="4343400"/>
            <a:ext cx="3048000" cy="187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Slide Number Placeholder 3"/>
          <p:cNvSpPr txBox="1">
            <a:spLocks noGrp="1"/>
          </p:cNvSpPr>
          <p:nvPr/>
        </p:nvSpPr>
        <p:spPr bwMode="auto">
          <a:xfrm>
            <a:off x="-1524000" y="6470650"/>
            <a:ext cx="1905000" cy="31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 eaLnBrk="0" hangingPunct="0"/>
            <a:fld id="{00D1DBBA-E1CE-4EDE-BF8A-045EEFEBADF6}" type="slidenum">
              <a:rPr lang="en-US" sz="1400">
                <a:solidFill>
                  <a:schemeClr val="tx1"/>
                </a:solidFill>
              </a:rPr>
              <a:pPr algn="r" eaLnBrk="0" hangingPunct="0"/>
              <a:t>6</a:t>
            </a:fld>
            <a:endParaRPr lang="en-US" sz="1400">
              <a:solidFill>
                <a:schemeClr val="tx1"/>
              </a:solidFill>
            </a:endParaRPr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762000" y="304800"/>
            <a:ext cx="7620000" cy="762000"/>
          </a:xfrm>
          <a:solidFill>
            <a:schemeClr val="bg1"/>
          </a:solidFill>
          <a:ln>
            <a:solidFill>
              <a:srgbClr val="99CC00"/>
            </a:solidFill>
          </a:ln>
        </p:spPr>
        <p:txBody>
          <a:bodyPr anchor="b"/>
          <a:lstStyle/>
          <a:p>
            <a:pPr eaLnBrk="1" hangingPunct="1"/>
            <a:r>
              <a:rPr lang="en-US" sz="4000" i="1" dirty="0" smtClean="0">
                <a:solidFill>
                  <a:srgbClr val="99CC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Narrative Survey Results</a:t>
            </a:r>
          </a:p>
        </p:txBody>
      </p:sp>
      <p:sp>
        <p:nvSpPr>
          <p:cNvPr id="3" name="Content Placeholder 2"/>
          <p:cNvSpPr>
            <a:spLocks/>
          </p:cNvSpPr>
          <p:nvPr/>
        </p:nvSpPr>
        <p:spPr bwMode="auto">
          <a:xfrm>
            <a:off x="762000" y="1524000"/>
            <a:ext cx="7696200" cy="4800600"/>
          </a:xfrm>
          <a:prstGeom prst="rect">
            <a:avLst/>
          </a:prstGeom>
          <a:solidFill>
            <a:schemeClr val="bg1"/>
          </a:solidFill>
          <a:ln w="9525">
            <a:solidFill>
              <a:srgbClr val="99CC00"/>
            </a:solidFill>
            <a:miter lim="800000"/>
            <a:headEnd/>
            <a:tailEnd/>
          </a:ln>
          <a:effectLst>
            <a:outerShdw dist="35921" dir="2700000" algn="ctr" rotWithShape="0">
              <a:schemeClr val="bg1"/>
            </a:outerShdw>
          </a:effectLst>
        </p:spPr>
        <p:txBody>
          <a:bodyPr/>
          <a:lstStyle/>
          <a:p>
            <a:pPr marL="342900" indent="-342900" algn="ctr">
              <a:spcBef>
                <a:spcPct val="20000"/>
              </a:spcBef>
              <a:buClr>
                <a:schemeClr val="accent1"/>
              </a:buClr>
              <a:buSzPct val="150000"/>
            </a:pPr>
            <a:endParaRPr kumimoji="1" lang="en-US" sz="2400" dirty="0">
              <a:solidFill>
                <a:srgbClr val="99CC00"/>
              </a:solidFill>
              <a:latin typeface="Arial" charset="0"/>
            </a:endParaRPr>
          </a:p>
          <a:p>
            <a:pPr marL="342900" indent="-342900" algn="ctr">
              <a:spcBef>
                <a:spcPct val="20000"/>
              </a:spcBef>
              <a:buClr>
                <a:schemeClr val="accent1"/>
              </a:buClr>
              <a:buSzPct val="150000"/>
            </a:pPr>
            <a:endParaRPr kumimoji="1" lang="en-US" sz="2400" dirty="0">
              <a:solidFill>
                <a:srgbClr val="99CC00"/>
              </a:solidFill>
              <a:latin typeface="Arial" charset="0"/>
            </a:endParaRP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150000"/>
              <a:buFontTx/>
              <a:buChar char="•"/>
            </a:pPr>
            <a:r>
              <a:rPr kumimoji="1" lang="en-US" sz="2000" dirty="0">
                <a:solidFill>
                  <a:srgbClr val="99CC00"/>
                </a:solidFill>
                <a:latin typeface="Arial" charset="0"/>
              </a:rPr>
              <a:t>“It </a:t>
            </a:r>
            <a:r>
              <a:rPr kumimoji="1" lang="en-US" sz="2000" dirty="0" smtClean="0">
                <a:solidFill>
                  <a:srgbClr val="99CC00"/>
                </a:solidFill>
                <a:latin typeface="Arial" charset="0"/>
              </a:rPr>
              <a:t>[</a:t>
            </a:r>
            <a:r>
              <a:rPr kumimoji="1" lang="en-US" sz="2000" dirty="0" err="1" smtClean="0">
                <a:solidFill>
                  <a:srgbClr val="99CC00"/>
                </a:solidFill>
                <a:latin typeface="Arial" charset="0"/>
              </a:rPr>
              <a:t>mTech</a:t>
            </a:r>
            <a:r>
              <a:rPr kumimoji="1" lang="en-US" sz="2000" dirty="0" smtClean="0">
                <a:solidFill>
                  <a:srgbClr val="99CC00"/>
                </a:solidFill>
                <a:latin typeface="Arial" charset="0"/>
              </a:rPr>
              <a:t>] has </a:t>
            </a:r>
            <a:r>
              <a:rPr kumimoji="1" lang="en-US" sz="2000" dirty="0">
                <a:solidFill>
                  <a:srgbClr val="99CC00"/>
                </a:solidFill>
                <a:latin typeface="Arial" charset="0"/>
              </a:rPr>
              <a:t>allowed me to move into technology [progress] monitoring with ease.”</a:t>
            </a: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150000"/>
              <a:buFontTx/>
              <a:buChar char="•"/>
            </a:pPr>
            <a:r>
              <a:rPr kumimoji="1" lang="en-US" sz="2000" dirty="0">
                <a:solidFill>
                  <a:srgbClr val="99CC00"/>
                </a:solidFill>
                <a:latin typeface="Arial" charset="0"/>
              </a:rPr>
              <a:t>“I witnessed the enthusiasm the students have towards technology and their fearlessness with its use.”</a:t>
            </a: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150000"/>
              <a:buFontTx/>
              <a:buChar char="•"/>
            </a:pPr>
            <a:r>
              <a:rPr kumimoji="1" lang="en-US" sz="2000" dirty="0">
                <a:solidFill>
                  <a:srgbClr val="99CC00"/>
                </a:solidFill>
                <a:latin typeface="Arial" charset="0"/>
              </a:rPr>
              <a:t>“Testing was comfortable immediately for them [the students].”</a:t>
            </a: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150000"/>
              <a:buFontTx/>
              <a:buChar char="•"/>
            </a:pPr>
            <a:r>
              <a:rPr kumimoji="1" lang="en-US" sz="2000" dirty="0">
                <a:solidFill>
                  <a:srgbClr val="99CC00"/>
                </a:solidFill>
                <a:latin typeface="Arial" charset="0"/>
              </a:rPr>
              <a:t>“The greatest benefit was that I was able to assess my at-risk students very quickly with no interruption to the rest of my class.”</a:t>
            </a: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150000"/>
              <a:buFontTx/>
              <a:buChar char="•"/>
            </a:pPr>
            <a:r>
              <a:rPr kumimoji="1" lang="en-US" sz="2000" b="1" i="1" dirty="0">
                <a:latin typeface="Arial" charset="0"/>
              </a:rPr>
              <a:t>“When can we expand it [mTechnology] and use it </a:t>
            </a:r>
            <a:r>
              <a:rPr kumimoji="1" lang="en-US" sz="2000" b="1" i="1">
                <a:latin typeface="Arial" charset="0"/>
              </a:rPr>
              <a:t>for </a:t>
            </a:r>
            <a:r>
              <a:rPr kumimoji="1" lang="en-US" sz="2000" b="1" i="1" smtClean="0">
                <a:latin typeface="Arial" charset="0"/>
              </a:rPr>
              <a:t>ALL </a:t>
            </a:r>
            <a:r>
              <a:rPr kumimoji="1" lang="en-US" sz="2000" b="1" i="1" dirty="0">
                <a:latin typeface="Arial" charset="0"/>
              </a:rPr>
              <a:t>students?”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Slide Number Placeholder 3"/>
          <p:cNvSpPr txBox="1">
            <a:spLocks noGrp="1"/>
          </p:cNvSpPr>
          <p:nvPr/>
        </p:nvSpPr>
        <p:spPr bwMode="auto">
          <a:xfrm>
            <a:off x="-1524000" y="6470650"/>
            <a:ext cx="1905000" cy="31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 eaLnBrk="0" hangingPunct="0"/>
            <a:fld id="{00D1DBBA-E1CE-4EDE-BF8A-045EEFEBADF6}" type="slidenum">
              <a:rPr lang="en-US" sz="1400">
                <a:solidFill>
                  <a:schemeClr val="tx1"/>
                </a:solidFill>
              </a:rPr>
              <a:pPr algn="r" eaLnBrk="0" hangingPunct="0"/>
              <a:t>7</a:t>
            </a:fld>
            <a:endParaRPr lang="en-US" sz="1400">
              <a:solidFill>
                <a:schemeClr val="tx1"/>
              </a:solidFill>
            </a:endParaRPr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762000" y="304800"/>
            <a:ext cx="7620000" cy="762000"/>
          </a:xfrm>
          <a:solidFill>
            <a:schemeClr val="bg1"/>
          </a:solidFill>
          <a:ln>
            <a:solidFill>
              <a:srgbClr val="99CC00"/>
            </a:solidFill>
          </a:ln>
        </p:spPr>
        <p:txBody>
          <a:bodyPr anchor="b"/>
          <a:lstStyle/>
          <a:p>
            <a:pPr eaLnBrk="1" hangingPunct="1"/>
            <a:r>
              <a:rPr lang="en-US" sz="4000" i="1" dirty="0" smtClean="0">
                <a:solidFill>
                  <a:srgbClr val="99CC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Positive Benefits</a:t>
            </a:r>
          </a:p>
        </p:txBody>
      </p:sp>
      <p:sp>
        <p:nvSpPr>
          <p:cNvPr id="3" name="Content Placeholder 2"/>
          <p:cNvSpPr>
            <a:spLocks/>
          </p:cNvSpPr>
          <p:nvPr/>
        </p:nvSpPr>
        <p:spPr bwMode="auto">
          <a:xfrm>
            <a:off x="762000" y="1524000"/>
            <a:ext cx="7696200" cy="4953000"/>
          </a:xfrm>
          <a:prstGeom prst="rect">
            <a:avLst/>
          </a:prstGeom>
          <a:solidFill>
            <a:schemeClr val="bg1"/>
          </a:solidFill>
          <a:ln w="9525">
            <a:solidFill>
              <a:srgbClr val="99CC00"/>
            </a:solidFill>
            <a:miter lim="800000"/>
            <a:headEnd/>
            <a:tailEnd/>
          </a:ln>
          <a:effectLst>
            <a:outerShdw dist="35921" dir="2700000" algn="ctr" rotWithShape="0">
              <a:schemeClr val="bg1"/>
            </a:outerShdw>
          </a:effectLst>
        </p:spPr>
        <p:txBody>
          <a:bodyPr/>
          <a:lstStyle/>
          <a:p>
            <a:pPr marL="342900" indent="-342900" algn="ctr">
              <a:spcBef>
                <a:spcPct val="20000"/>
              </a:spcBef>
              <a:buClr>
                <a:schemeClr val="accent1"/>
              </a:buClr>
              <a:buSzPct val="150000"/>
            </a:pPr>
            <a:endParaRPr kumimoji="1" lang="en-US" sz="2400" dirty="0">
              <a:solidFill>
                <a:srgbClr val="99CC00"/>
              </a:solidFill>
              <a:latin typeface="Arial" charset="0"/>
            </a:endParaRPr>
          </a:p>
          <a:p>
            <a:pPr marL="342900" indent="-342900" algn="ctr">
              <a:spcBef>
                <a:spcPct val="20000"/>
              </a:spcBef>
              <a:buClr>
                <a:schemeClr val="accent1"/>
              </a:buClr>
              <a:buSzPct val="150000"/>
            </a:pPr>
            <a:endParaRPr kumimoji="1" lang="en-US" sz="2400" dirty="0">
              <a:solidFill>
                <a:srgbClr val="99CC00"/>
              </a:solidFill>
              <a:latin typeface="Arial" charset="0"/>
            </a:endParaRP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150000"/>
              <a:buFontTx/>
              <a:buChar char="•"/>
            </a:pPr>
            <a:r>
              <a:rPr kumimoji="1" lang="en-US" sz="2000" dirty="0" smtClean="0">
                <a:solidFill>
                  <a:srgbClr val="99CC00"/>
                </a:solidFill>
                <a:latin typeface="Arial" charset="0"/>
              </a:rPr>
              <a:t>Increased awareness of community of practice (CoP) strategies.</a:t>
            </a: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150000"/>
              <a:buFontTx/>
              <a:buChar char="•"/>
            </a:pPr>
            <a:r>
              <a:rPr kumimoji="1" lang="en-US" sz="2000" dirty="0" smtClean="0">
                <a:solidFill>
                  <a:srgbClr val="99CC00"/>
                </a:solidFill>
                <a:latin typeface="Arial" charset="0"/>
              </a:rPr>
              <a:t>Increased knowledge in the use of technology as a teacher tool.</a:t>
            </a: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150000"/>
              <a:buFontTx/>
              <a:buChar char="•"/>
            </a:pPr>
            <a:r>
              <a:rPr kumimoji="1" lang="en-US" sz="2000" dirty="0" smtClean="0">
                <a:solidFill>
                  <a:srgbClr val="99CC00"/>
                </a:solidFill>
                <a:latin typeface="Arial" charset="0"/>
              </a:rPr>
              <a:t>Increased knowledge in DIBELS progress monitoring as an assessment tool to guide instruction.</a:t>
            </a: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150000"/>
              <a:buFontTx/>
              <a:buChar char="•"/>
            </a:pPr>
            <a:r>
              <a:rPr kumimoji="1" lang="en-US" sz="2000" dirty="0" smtClean="0">
                <a:solidFill>
                  <a:srgbClr val="99CC00"/>
                </a:solidFill>
                <a:latin typeface="Arial" charset="0"/>
              </a:rPr>
              <a:t>Increased strategies for differentiating reading instruction and intervention.</a:t>
            </a: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150000"/>
              <a:buFontTx/>
              <a:buChar char="•"/>
            </a:pPr>
            <a:r>
              <a:rPr kumimoji="1" lang="en-US" sz="2000" dirty="0" smtClean="0">
                <a:solidFill>
                  <a:srgbClr val="99CC00"/>
                </a:solidFill>
                <a:latin typeface="Arial" charset="0"/>
              </a:rPr>
              <a:t>Improved reading outcomes</a:t>
            </a: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150000"/>
              <a:buFontTx/>
              <a:buChar char="•"/>
            </a:pPr>
            <a:r>
              <a:rPr kumimoji="1" lang="en-US" sz="2000" dirty="0" smtClean="0">
                <a:solidFill>
                  <a:srgbClr val="99CC00"/>
                </a:solidFill>
                <a:latin typeface="Arial" charset="0"/>
              </a:rPr>
              <a:t>Accurate &amp; efficient collection and documentation for implementing an emerging response to intervention (RtI) process.</a:t>
            </a:r>
            <a:endParaRPr kumimoji="1" lang="en-US" sz="2000" dirty="0">
              <a:solidFill>
                <a:srgbClr val="99CC00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609600"/>
            <a:ext cx="7696200" cy="5638800"/>
          </a:xfrm>
          <a:ln>
            <a:solidFill>
              <a:srgbClr val="99CC00"/>
            </a:solidFill>
          </a:ln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/>
          <a:lstStyle/>
          <a:p>
            <a:pPr algn="ctr">
              <a:buNone/>
            </a:pPr>
            <a:endParaRPr lang="en-US" b="1" dirty="0" smtClean="0">
              <a:solidFill>
                <a:srgbClr val="74B230"/>
              </a:solidFill>
            </a:endParaRPr>
          </a:p>
          <a:p>
            <a:pPr algn="ctr">
              <a:buNone/>
            </a:pPr>
            <a:r>
              <a:rPr lang="en-US" b="1" dirty="0" smtClean="0">
                <a:solidFill>
                  <a:srgbClr val="74B230"/>
                </a:solidFill>
              </a:rPr>
              <a:t>Contact Information:</a:t>
            </a:r>
          </a:p>
          <a:p>
            <a:pPr algn="ctr">
              <a:buNone/>
            </a:pPr>
            <a:endParaRPr lang="en-US" b="1" dirty="0" smtClean="0">
              <a:solidFill>
                <a:srgbClr val="74B230"/>
              </a:solidFill>
            </a:endParaRPr>
          </a:p>
          <a:p>
            <a:pPr algn="ctr">
              <a:buNone/>
            </a:pPr>
            <a:r>
              <a:rPr lang="en-US" b="1" dirty="0" smtClean="0">
                <a:solidFill>
                  <a:srgbClr val="74B230"/>
                </a:solidFill>
              </a:rPr>
              <a:t>Andrea Tovar, </a:t>
            </a:r>
            <a:r>
              <a:rPr lang="en-US" b="1" dirty="0" err="1" smtClean="0">
                <a:solidFill>
                  <a:srgbClr val="74B230"/>
                </a:solidFill>
              </a:rPr>
              <a:t>Ed.D</a:t>
            </a:r>
            <a:r>
              <a:rPr lang="en-US" b="1" dirty="0" smtClean="0">
                <a:solidFill>
                  <a:srgbClr val="74B230"/>
                </a:solidFill>
              </a:rPr>
              <a:t>.</a:t>
            </a:r>
          </a:p>
          <a:p>
            <a:pPr algn="ctr">
              <a:buNone/>
            </a:pPr>
            <a:endParaRPr lang="en-US" b="1" u="sng" dirty="0" smtClean="0">
              <a:solidFill>
                <a:srgbClr val="74B230"/>
              </a:solidFill>
            </a:endParaRPr>
          </a:p>
          <a:p>
            <a:pPr algn="ctr">
              <a:buNone/>
            </a:pPr>
            <a:r>
              <a:rPr lang="en-US" b="1" u="sng" dirty="0" smtClean="0">
                <a:solidFill>
                  <a:srgbClr val="FFC000"/>
                </a:solidFill>
              </a:rPr>
              <a:t> azreads@hotmail.com</a:t>
            </a:r>
          </a:p>
          <a:p>
            <a:pPr algn="ctr">
              <a:buNone/>
            </a:pPr>
            <a:r>
              <a:rPr lang="en-US" b="1" dirty="0" smtClean="0">
                <a:solidFill>
                  <a:srgbClr val="66FF33"/>
                </a:solidFill>
                <a:hlinkClick r:id="rId3"/>
              </a:rPr>
              <a:t>atovar@peoriaud.k12.az.us</a:t>
            </a:r>
            <a:endParaRPr lang="en-US" b="1" dirty="0" smtClean="0">
              <a:solidFill>
                <a:srgbClr val="66FF33"/>
              </a:solidFill>
            </a:endParaRPr>
          </a:p>
          <a:p>
            <a:pPr algn="ctr">
              <a:buNone/>
            </a:pPr>
            <a:r>
              <a:rPr lang="en-US" b="1" dirty="0" smtClean="0">
                <a:solidFill>
                  <a:srgbClr val="66FF33"/>
                </a:solidFill>
                <a:hlinkClick r:id="rId4"/>
              </a:rPr>
              <a:t>andrea.tovar@asu.edu</a:t>
            </a:r>
            <a:endParaRPr lang="en-US" b="1" dirty="0" smtClean="0">
              <a:solidFill>
                <a:srgbClr val="66FF33"/>
              </a:solidFill>
            </a:endParaRPr>
          </a:p>
          <a:p>
            <a:pPr algn="ctr">
              <a:buNone/>
            </a:pPr>
            <a:endParaRPr lang="en-US" b="1" dirty="0">
              <a:solidFill>
                <a:srgbClr val="74B23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81889EE-1025-49FA-8AF4-703E977E471D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3M-TechnologyProposalPPT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E8EDF2"/>
      </a:lt2>
      <a:accent1>
        <a:srgbClr val="D8E1EC"/>
      </a:accent1>
      <a:accent2>
        <a:srgbClr val="CFD795"/>
      </a:accent2>
      <a:accent3>
        <a:srgbClr val="AAAAAA"/>
      </a:accent3>
      <a:accent4>
        <a:srgbClr val="DADADA"/>
      </a:accent4>
      <a:accent5>
        <a:srgbClr val="E9EEF4"/>
      </a:accent5>
      <a:accent6>
        <a:srgbClr val="BBC387"/>
      </a:accent6>
      <a:hlink>
        <a:srgbClr val="D59F07"/>
      </a:hlink>
      <a:folHlink>
        <a:srgbClr val="94B26C"/>
      </a:folHlink>
    </a:clrScheme>
    <a:fontScheme name="Glowing puzzle pieces design template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E8EDF2"/>
        </a:lt2>
        <a:accent1>
          <a:srgbClr val="D8E1EC"/>
        </a:accent1>
        <a:accent2>
          <a:srgbClr val="CFD795"/>
        </a:accent2>
        <a:accent3>
          <a:srgbClr val="AAAAAA"/>
        </a:accent3>
        <a:accent4>
          <a:srgbClr val="DADADA"/>
        </a:accent4>
        <a:accent5>
          <a:srgbClr val="E9EEF4"/>
        </a:accent5>
        <a:accent6>
          <a:srgbClr val="BBC387"/>
        </a:accent6>
        <a:hlink>
          <a:srgbClr val="D59F07"/>
        </a:hlink>
        <a:folHlink>
          <a:srgbClr val="94B26C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3M-TechnologyProposalPPT</Template>
  <TotalTime>1298</TotalTime>
  <Words>336</Words>
  <Application>Microsoft Office PowerPoint</Application>
  <PresentationFormat>On-screen Show (4:3)</PresentationFormat>
  <Paragraphs>64</Paragraphs>
  <Slides>8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3M-TechnologyProposalPPT</vt:lpstr>
      <vt:lpstr>Slide 1</vt:lpstr>
      <vt:lpstr>Purpose of the Innovation</vt:lpstr>
      <vt:lpstr>This study was guided by two significant concerns:    RQ1  -How do kindergarten teachers progress in their adoption of an assessment technology to assess student early literacy development?   RQ2 -How can the use of mTechnology inform the development of a K-2 RtI data-driven process?</vt:lpstr>
      <vt:lpstr>Teacher Participants I, II &amp; III Findings:  RQ1</vt:lpstr>
      <vt:lpstr>Sixteen Student Participants Findings: RQ2</vt:lpstr>
      <vt:lpstr>Narrative Survey Results</vt:lpstr>
      <vt:lpstr>Positive Benefits</vt:lpstr>
      <vt:lpstr>Slide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Andrea</dc:creator>
  <cp:lastModifiedBy>Andrea</cp:lastModifiedBy>
  <cp:revision>159</cp:revision>
  <dcterms:created xsi:type="dcterms:W3CDTF">2009-03-23T13:17:38Z</dcterms:created>
  <dcterms:modified xsi:type="dcterms:W3CDTF">2010-07-08T23:03:20Z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TC011407991033</vt:lpwstr>
  </property>
</Properties>
</file>